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  <p:sldMasterId id="2147483676" r:id="rId4"/>
  </p:sldMasterIdLst>
  <p:notesMasterIdLst>
    <p:notesMasterId r:id="rId56"/>
  </p:notesMasterIdLst>
  <p:handoutMasterIdLst>
    <p:handoutMasterId r:id="rId57"/>
  </p:handoutMasterIdLst>
  <p:sldIdLst>
    <p:sldId id="274" r:id="rId5"/>
    <p:sldId id="499" r:id="rId6"/>
    <p:sldId id="500" r:id="rId7"/>
    <p:sldId id="501" r:id="rId8"/>
    <p:sldId id="503" r:id="rId9"/>
    <p:sldId id="504" r:id="rId10"/>
    <p:sldId id="505" r:id="rId11"/>
    <p:sldId id="506" r:id="rId12"/>
    <p:sldId id="507" r:id="rId13"/>
    <p:sldId id="508" r:id="rId14"/>
    <p:sldId id="619" r:id="rId15"/>
    <p:sldId id="617" r:id="rId16"/>
    <p:sldId id="621" r:id="rId17"/>
    <p:sldId id="565" r:id="rId18"/>
    <p:sldId id="516" r:id="rId19"/>
    <p:sldId id="517" r:id="rId20"/>
    <p:sldId id="518" r:id="rId21"/>
    <p:sldId id="622" r:id="rId22"/>
    <p:sldId id="521" r:id="rId23"/>
    <p:sldId id="525" r:id="rId24"/>
    <p:sldId id="526" r:id="rId25"/>
    <p:sldId id="527" r:id="rId26"/>
    <p:sldId id="537" r:id="rId27"/>
    <p:sldId id="538" r:id="rId28"/>
    <p:sldId id="541" r:id="rId29"/>
    <p:sldId id="542" r:id="rId30"/>
    <p:sldId id="544" r:id="rId31"/>
    <p:sldId id="616" r:id="rId32"/>
    <p:sldId id="546" r:id="rId33"/>
    <p:sldId id="548" r:id="rId34"/>
    <p:sldId id="549" r:id="rId35"/>
    <p:sldId id="550" r:id="rId36"/>
    <p:sldId id="551" r:id="rId37"/>
    <p:sldId id="552" r:id="rId38"/>
    <p:sldId id="553" r:id="rId39"/>
    <p:sldId id="554" r:id="rId40"/>
    <p:sldId id="555" r:id="rId41"/>
    <p:sldId id="558" r:id="rId42"/>
    <p:sldId id="559" r:id="rId43"/>
    <p:sldId id="560" r:id="rId44"/>
    <p:sldId id="583" r:id="rId45"/>
    <p:sldId id="615" r:id="rId46"/>
    <p:sldId id="618" r:id="rId47"/>
    <p:sldId id="625" r:id="rId48"/>
    <p:sldId id="626" r:id="rId49"/>
    <p:sldId id="627" r:id="rId50"/>
    <p:sldId id="628" r:id="rId51"/>
    <p:sldId id="629" r:id="rId52"/>
    <p:sldId id="623" r:id="rId53"/>
    <p:sldId id="419" r:id="rId54"/>
    <p:sldId id="624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33" autoAdjust="0"/>
  </p:normalViewPr>
  <p:slideViewPr>
    <p:cSldViewPr>
      <p:cViewPr varScale="1">
        <p:scale>
          <a:sx n="92" d="100"/>
          <a:sy n="92" d="100"/>
        </p:scale>
        <p:origin x="49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44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03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22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978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17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1C6FA-9B3F-4E49-8921-1B7B9E94D5F9}" type="datetime1">
              <a:rPr lang="en-US" smtClean="0"/>
              <a:t>2/8/2016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8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88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5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AA55-6075-4150-8C9C-E7279514D98B}" type="datetime1">
              <a:rPr lang="en-US" smtClean="0"/>
              <a:t>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234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36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john.org/blog/simple-javascript-inheritanc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9" TargetMode="Externa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199312"/>
            <a:ext cx="7991942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Simulating OOP in 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362200"/>
            <a:ext cx="7991941" cy="1371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Function Constructor, Prototypes, "this" Object, Classical and Prototypal Model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812" y="4645921"/>
            <a:ext cx="4800600" cy="1556150"/>
          </a:xfrm>
          <a:effectLst>
            <a:softEdge rad="38100"/>
          </a:effectLst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1499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087625" y="3607291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993688"/>
            <a:ext cx="3558328" cy="3558328"/>
          </a:xfrm>
          <a:prstGeom prst="rect">
            <a:avLst/>
          </a:prstGeom>
          <a:effectLst>
            <a:outerShdw blurRad="63500" dist="50800" dir="5400000" algn="ctr" rotWithShape="0">
              <a:srgbClr val="000000"/>
            </a:outerShdw>
            <a:reflection blurRad="266700" stA="51000" endPos="0" dist="508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066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new keyword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://akbarpasha.files.wordpress.com/2007/03/js_new.jpg?w=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3" y="1535050"/>
            <a:ext cx="4777530" cy="30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the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GB" dirty="0" smtClean="0"/>
              <a:t> keyword work in JavaScript?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new keyword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62230" y="2563314"/>
            <a:ext cx="926118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GB" sz="2200" noProof="1">
                <a:solidFill>
                  <a:srgbClr val="FBEEDC"/>
                </a:solidFill>
              </a:rPr>
              <a:t>function newObject(func) {</a:t>
            </a:r>
          </a:p>
          <a:p>
            <a:r>
              <a:rPr lang="en-GB" sz="2200" noProof="1" smtClean="0">
                <a:solidFill>
                  <a:srgbClr val="FBEEDC"/>
                </a:solidFill>
              </a:rPr>
              <a:t>  var </a:t>
            </a:r>
            <a:r>
              <a:rPr lang="en-GB" sz="2200" noProof="1">
                <a:solidFill>
                  <a:srgbClr val="FBEEDC"/>
                </a:solidFill>
              </a:rPr>
              <a:t>args = Array.prototype.slice.call(arguments, 1</a:t>
            </a:r>
            <a:r>
              <a:rPr lang="en-GB" sz="2200" noProof="1" smtClean="0">
                <a:solidFill>
                  <a:srgbClr val="FBEEDC"/>
                </a:solidFill>
              </a:rPr>
              <a:t>);</a:t>
            </a:r>
            <a:endParaRPr lang="en-GB" sz="2200" noProof="1">
              <a:solidFill>
                <a:srgbClr val="FBEEDC"/>
              </a:solidFill>
            </a:endParaRPr>
          </a:p>
          <a:p>
            <a:r>
              <a:rPr lang="en-GB" sz="2200" noProof="1" smtClean="0">
                <a:solidFill>
                  <a:srgbClr val="FBEEDC"/>
                </a:solidFill>
              </a:rPr>
              <a:t>  var </a:t>
            </a:r>
            <a:r>
              <a:rPr lang="en-GB" sz="2200" noProof="1">
                <a:solidFill>
                  <a:srgbClr val="FBEEDC"/>
                </a:solidFill>
              </a:rPr>
              <a:t>object = Object.create(func.prototype);</a:t>
            </a:r>
          </a:p>
          <a:p>
            <a:r>
              <a:rPr lang="en-GB" sz="2200" noProof="1" smtClean="0">
                <a:solidFill>
                  <a:srgbClr val="FBEEDC"/>
                </a:solidFill>
              </a:rPr>
              <a:t>  var </a:t>
            </a:r>
            <a:r>
              <a:rPr lang="en-GB" sz="2200" noProof="1">
                <a:solidFill>
                  <a:srgbClr val="FBEEDC"/>
                </a:solidFill>
              </a:rPr>
              <a:t>result = func.apply(object, args);</a:t>
            </a:r>
          </a:p>
          <a:p>
            <a:endParaRPr lang="en-GB" sz="2200" noProof="1">
              <a:solidFill>
                <a:srgbClr val="FBEEDC"/>
              </a:solidFill>
            </a:endParaRPr>
          </a:p>
          <a:p>
            <a:r>
              <a:rPr lang="en-GB" sz="2200" noProof="1" smtClean="0">
                <a:solidFill>
                  <a:srgbClr val="FBEEDC"/>
                </a:solidFill>
              </a:rPr>
              <a:t>  return </a:t>
            </a:r>
            <a:r>
              <a:rPr lang="en-GB" sz="2200" noProof="1">
                <a:solidFill>
                  <a:srgbClr val="FBEEDC"/>
                </a:solidFill>
              </a:rPr>
              <a:t>(typeof result === 'object' &amp;&amp; result) || object;</a:t>
            </a:r>
          </a:p>
          <a:p>
            <a:r>
              <a:rPr lang="en-GB" sz="2200" noProof="1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523412" y="1980403"/>
            <a:ext cx="2563580" cy="762798"/>
          </a:xfrm>
          <a:prstGeom prst="wedgeRoundRectCallout">
            <a:avLst>
              <a:gd name="adj1" fmla="val -88068"/>
              <a:gd name="adj2" fmla="val 708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all arguments except the first one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000115" y="3335538"/>
            <a:ext cx="3086877" cy="762798"/>
          </a:xfrm>
          <a:prstGeom prst="wedgeRoundRectCallout">
            <a:avLst>
              <a:gd name="adj1" fmla="val -62374"/>
              <a:gd name="adj2" fmla="val -253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a object with prototype func prototype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62418" y="1875459"/>
            <a:ext cx="3099955" cy="690075"/>
          </a:xfrm>
          <a:prstGeom prst="wedgeRoundRectCallout">
            <a:avLst>
              <a:gd name="adj1" fmla="val -1283"/>
              <a:gd name="adj2" fmla="val 2017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Invoke constructor passing the new object as this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462230" y="5368344"/>
            <a:ext cx="926118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pesho = newObject(Person, "Peter", "Shmatov");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pesho2 = new Person("Peter", "Shmatov");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790817" y="5543886"/>
            <a:ext cx="1610938" cy="418356"/>
          </a:xfrm>
          <a:prstGeom prst="wedgeRoundRectCallout">
            <a:avLst>
              <a:gd name="adj1" fmla="val -74759"/>
              <a:gd name="adj2" fmla="val -356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792773" y="5543886"/>
            <a:ext cx="1610938" cy="418356"/>
          </a:xfrm>
          <a:prstGeom prst="wedgeRoundRectCallout">
            <a:avLst>
              <a:gd name="adj1" fmla="val -99915"/>
              <a:gd name="adj2" fmla="val 488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62418" y="3803280"/>
            <a:ext cx="1499956" cy="731501"/>
          </a:xfrm>
          <a:prstGeom prst="wedgeRoundRectCallout">
            <a:avLst>
              <a:gd name="adj1" fmla="val 57652"/>
              <a:gd name="adj2" fmla="val 463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the new object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new keyword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3" y="1143000"/>
            <a:ext cx="3981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Object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Attaching Properties and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4" y="1447800"/>
            <a:ext cx="4472728" cy="3005960"/>
          </a:xfrm>
          <a:prstGeom prst="roundRect">
            <a:avLst>
              <a:gd name="adj" fmla="val 2119"/>
            </a:avLst>
          </a:prstGeom>
        </p:spPr>
      </p:pic>
    </p:spTree>
    <p:extLst>
      <p:ext uri="{BB962C8B-B14F-4D97-AF65-F5344CB8AC3E}">
        <p14:creationId xmlns:p14="http://schemas.microsoft.com/office/powerpoint/2010/main" val="39791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Objects can also define custom state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properties that only instances of this type have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to attach properties to object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Members – Properties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5836" y="3292257"/>
            <a:ext cx="10213976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Person(name, 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this._name</a:t>
            </a:r>
            <a:r>
              <a:rPr lang="en-US" sz="2200" noProof="1" smtClean="0">
                <a:solidFill>
                  <a:srgbClr val="FBEEDC"/>
                </a:solidFill>
              </a:rPr>
              <a:t> = name;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this._age</a:t>
            </a:r>
            <a:r>
              <a:rPr lang="en-US" sz="2200" noProof="1" smtClean="0">
                <a:solidFill>
                  <a:srgbClr val="FBEEDC"/>
                </a:solidFill>
              </a:rPr>
              <a:t> = age;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maria = new Person("Mariika", 18);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console.log(maria._name);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Mari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ika</a:t>
            </a:r>
            <a:endParaRPr lang="en-US" sz="2200" noProof="1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maria._name = "Peter";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console.log(maria._name);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Peter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values can be either variables or functions</a:t>
            </a:r>
          </a:p>
          <a:p>
            <a:pPr lvl="1"/>
            <a:r>
              <a:rPr lang="en-US" dirty="0" smtClean="0"/>
              <a:t>Functions attached to object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smtClean="0"/>
              <a:t>Members – Methods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836612" y="2590800"/>
            <a:ext cx="104394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Person(name, 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this._name = name;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this._age = age;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this.sayHello</a:t>
            </a:r>
            <a:r>
              <a:rPr lang="en-US" sz="2200" noProof="1" smtClean="0">
                <a:solidFill>
                  <a:srgbClr val="FBEEDC"/>
                </a:solidFill>
              </a:rPr>
              <a:t> = function()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console.log("My name is " + this._name + 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      " and I'm " + this._age + " years old");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var maria = new Person("Maria", 18);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maria.sayHello();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My name is Maria and I'm 18 years old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Object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53" y="1828800"/>
            <a:ext cx="3690790" cy="24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284" y="4224776"/>
            <a:ext cx="11178328" cy="1568497"/>
          </a:xfrm>
        </p:spPr>
        <p:txBody>
          <a:bodyPr/>
          <a:lstStyle/>
          <a:p>
            <a:r>
              <a:rPr lang="en-US" dirty="0" smtClean="0"/>
              <a:t>Attaching Methods</a:t>
            </a:r>
            <a:br>
              <a:rPr lang="en-US" dirty="0" smtClean="0"/>
            </a:br>
            <a:r>
              <a:rPr lang="en-US" dirty="0" smtClean="0"/>
              <a:t>to the Prototype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35" y="1474608"/>
            <a:ext cx="2486026" cy="2406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888846"/>
            <a:ext cx="1752600" cy="17526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47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Attaching methods in the object constructor is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tricky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Its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 smtClean="0"/>
              <a:t> (repeated at each object creation)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Every object has a different (duplicated) function instance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Methods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76163" y="3200400"/>
            <a:ext cx="883785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Person(name, 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this.introduce</a:t>
            </a:r>
            <a:r>
              <a:rPr lang="en-US" sz="2200" noProof="1" smtClean="0">
                <a:solidFill>
                  <a:srgbClr val="FBEEDC"/>
                </a:solidFill>
              </a:rPr>
              <a:t> = function()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return 'Name: ' + name + ', Age: ' + age;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76943" y="5292804"/>
            <a:ext cx="8831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dirty="0">
                <a:solidFill>
                  <a:srgbClr val="FBEEDC"/>
                </a:solidFill>
              </a:rPr>
              <a:t>var p1 = new Person();</a:t>
            </a:r>
          </a:p>
          <a:p>
            <a:r>
              <a:rPr lang="en-US" sz="2200" dirty="0">
                <a:solidFill>
                  <a:srgbClr val="FBEEDC"/>
                </a:solidFill>
              </a:rPr>
              <a:t>var p2 = new Person();</a:t>
            </a:r>
          </a:p>
          <a:p>
            <a:r>
              <a:rPr lang="en-US" sz="2200" dirty="0" smtClean="0">
                <a:solidFill>
                  <a:srgbClr val="FBEEDC"/>
                </a:solidFill>
              </a:rPr>
              <a:t>console.log(p1.introduce </a:t>
            </a:r>
            <a:r>
              <a:rPr lang="en-US" sz="2200" dirty="0">
                <a:solidFill>
                  <a:srgbClr val="FBEEDC"/>
                </a:solidFill>
              </a:rPr>
              <a:t>=== </a:t>
            </a:r>
            <a:r>
              <a:rPr lang="en-US" sz="2200" dirty="0" smtClean="0">
                <a:solidFill>
                  <a:srgbClr val="FBEEDC"/>
                </a:solidFill>
              </a:rPr>
              <a:t>p2.introduce); //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Object-Oriented Programming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Is there OOP in JavaScript?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Classical OOP in JavaScript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Prototypes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Object </a:t>
            </a:r>
            <a:r>
              <a:rPr lang="en-US" sz="3000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Function </a:t>
            </a:r>
            <a:r>
              <a:rPr lang="en-US" sz="3000" dirty="0" smtClean="0"/>
              <a:t>Constructors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value of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000" dirty="0" smtClean="0"/>
              <a:t> object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Prototypal </a:t>
            </a:r>
            <a:r>
              <a:rPr lang="en-US" sz="3200" dirty="0" smtClean="0"/>
              <a:t>OOP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JavaScript OOP </a:t>
            </a:r>
            <a:r>
              <a:rPr lang="en-GB" sz="3200" dirty="0" smtClean="0"/>
              <a:t>Frameworks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00" y="2590800"/>
            <a:ext cx="2348112" cy="2362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63" y="1676400"/>
            <a:ext cx="3388760" cy="43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4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545688"/>
          </a:xfrm>
        </p:spPr>
        <p:txBody>
          <a:bodyPr>
            <a:spAutoFit/>
          </a:bodyPr>
          <a:lstStyle/>
          <a:p>
            <a:r>
              <a:rPr lang="en-US" dirty="0" smtClean="0"/>
              <a:t>Instead of attaching the methods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</a:t>
            </a:r>
            <a:r>
              <a:rPr lang="en-US" dirty="0" smtClean="0"/>
              <a:t>in the constructor</a:t>
            </a:r>
          </a:p>
          <a:p>
            <a:pPr lvl="1"/>
            <a:r>
              <a:rPr lang="en-US" dirty="0" smtClean="0"/>
              <a:t>Attach them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of the constructor</a:t>
            </a:r>
          </a:p>
          <a:p>
            <a:r>
              <a:rPr lang="en-US" dirty="0" smtClean="0"/>
              <a:t>Methods attached to constructor's prototype are created exactly once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 smtClean="0"/>
              <a:t>Better Method Attachment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4540984"/>
            <a:ext cx="4495800" cy="1631216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/>
              <a:t>function Person(name, age) {</a:t>
            </a:r>
          </a:p>
          <a:p>
            <a:r>
              <a:rPr lang="en-US" noProof="1" smtClean="0"/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this.sayHello</a:t>
            </a:r>
            <a:r>
              <a:rPr lang="en-US" noProof="1" smtClean="0"/>
              <a:t> = function() {</a:t>
            </a:r>
          </a:p>
          <a:p>
            <a:r>
              <a:rPr lang="en-US" noProof="1" smtClean="0"/>
              <a:t>    // ...</a:t>
            </a:r>
          </a:p>
          <a:p>
            <a:r>
              <a:rPr lang="en-US" noProof="1" smtClean="0"/>
              <a:t>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561012" y="4540984"/>
            <a:ext cx="59292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Person(name, age) { }</a:t>
            </a:r>
          </a:p>
          <a:p>
            <a:endParaRPr lang="en-US" noProof="1" smtClean="0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Person.prototype.sayHello</a:t>
            </a:r>
            <a:r>
              <a:rPr lang="en-US" noProof="1" smtClean="0">
                <a:solidFill>
                  <a:srgbClr val="FBEEDC"/>
                </a:solidFill>
              </a:rPr>
              <a:t> = function()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// ...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77" y="3862988"/>
            <a:ext cx="559412" cy="539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55" y="3843836"/>
            <a:ext cx="558313" cy="5583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284" y="4224776"/>
            <a:ext cx="11178328" cy="1568497"/>
          </a:xfrm>
        </p:spPr>
        <p:txBody>
          <a:bodyPr/>
          <a:lstStyle/>
          <a:p>
            <a:r>
              <a:rPr lang="en-US" dirty="0" smtClean="0"/>
              <a:t>Attaching Methods</a:t>
            </a:r>
            <a:br>
              <a:rPr lang="en-US" dirty="0" smtClean="0"/>
            </a:br>
            <a:r>
              <a:rPr lang="en-US" dirty="0" smtClean="0"/>
              <a:t>to the Prototype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35" y="1474608"/>
            <a:ext cx="2486026" cy="2406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888846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95128"/>
            <a:ext cx="11771398" cy="4753985"/>
          </a:xfrm>
        </p:spPr>
        <p:txBody>
          <a:bodyPr wrap="square">
            <a:spAutoFit/>
          </a:bodyPr>
          <a:lstStyle/>
          <a:p>
            <a:r>
              <a:rPr lang="en-US" sz="3000" dirty="0"/>
              <a:t>Attaching to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marL="715963" lvl="1" indent="-338138">
              <a:buBlip>
                <a:blip r:embed="rId2"/>
              </a:buBlip>
            </a:pP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Code closer to other </a:t>
            </a: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languages</a:t>
            </a:r>
          </a:p>
          <a:p>
            <a:pPr marL="715963" lvl="1" indent="-338138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Hidden data</a:t>
            </a:r>
          </a:p>
          <a:p>
            <a:pPr marL="715963" lvl="1" indent="-338138">
              <a:buBlip>
                <a:blip r:embed="rId3"/>
              </a:buBlip>
            </a:pP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 </a:t>
            </a: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good </a:t>
            </a: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performance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sz="30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JavaScript is NO other language!</a:t>
            </a:r>
          </a:p>
          <a:p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Hidden data is not a big problem. Prefix "hidden" data with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 and Cons when Attaching Methods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64042" y="1195127"/>
            <a:ext cx="5697769" cy="2376411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Attaching to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</a:p>
          <a:p>
            <a:pPr marL="715963" lvl="2" indent="-412750">
              <a:buClr>
                <a:srgbClr val="F2B254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Using JavaScript as it is meant</a:t>
            </a:r>
          </a:p>
          <a:p>
            <a:pPr marL="715963" lvl="2" indent="-412750">
              <a:buClr>
                <a:srgbClr val="F2B254"/>
              </a:buClr>
              <a:buSzPct val="100000"/>
              <a:buBlip>
                <a:blip r:embed="rId3"/>
              </a:buBlip>
            </a:pP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 </a:t>
            </a: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hidden data</a:t>
            </a:r>
          </a:p>
          <a:p>
            <a:pPr marL="715963" lvl="2" indent="-412750">
              <a:buClr>
                <a:srgbClr val="F2B254"/>
              </a:buClr>
              <a:buSzPct val="100000"/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way better </a:t>
            </a:r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performance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30" y="1447800"/>
            <a:ext cx="5993236" cy="34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special kind of object</a:t>
            </a:r>
          </a:p>
          <a:p>
            <a:pPr lvl="1"/>
            <a:r>
              <a:rPr lang="en-US" dirty="0" smtClean="0"/>
              <a:t>It is available everywhere in JavaScript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 has different meaning in different contexts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object can have two different values: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parent scope</a:t>
            </a:r>
          </a:p>
          <a:p>
            <a:pPr lvl="2"/>
            <a:r>
              <a:rPr lang="en-US" dirty="0" smtClean="0"/>
              <a:t>The value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containing scope</a:t>
            </a:r>
          </a:p>
          <a:p>
            <a:pPr lvl="2"/>
            <a:r>
              <a:rPr lang="en-US" dirty="0" smtClean="0"/>
              <a:t>If none of the parents is object,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 value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concrete object</a:t>
            </a:r>
          </a:p>
          <a:p>
            <a:pPr lvl="2"/>
            <a:r>
              <a:rPr lang="en-US" dirty="0" smtClean="0"/>
              <a:t>When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executed over a function, without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operator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refers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 scope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his</a:t>
            </a:r>
            <a:r>
              <a:rPr lang="en-US" dirty="0" smtClean="0"/>
              <a:t> in Function Scope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89722" y="2615148"/>
            <a:ext cx="1056249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._name = name;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.getName = function getPersonName()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  return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._name;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 = new Person("Gosho");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var getName = p.getName;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console.log(p.getName());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Gosho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console.log(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getName()</a:t>
            </a:r>
            <a:r>
              <a:rPr lang="en-US" sz="2400" noProof="1" smtClean="0">
                <a:solidFill>
                  <a:srgbClr val="FBEEDC"/>
                </a:solidFill>
              </a:rPr>
              <a:t>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undefined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65812" y="4041419"/>
            <a:ext cx="2895600" cy="982047"/>
          </a:xfrm>
          <a:prstGeom prst="wedgeRoundRectCallout">
            <a:avLst>
              <a:gd name="adj1" fmla="val -80313"/>
              <a:gd name="adj2" fmla="val 1132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Here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means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61412" y="5218740"/>
            <a:ext cx="3719400" cy="957029"/>
          </a:xfrm>
          <a:prstGeom prst="wedgeRoundRectCallout">
            <a:avLst>
              <a:gd name="adj1" fmla="val -71340"/>
              <a:gd name="adj2" fmla="val 438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Here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means its parent scope (window)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Function Object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219200"/>
            <a:ext cx="5691928" cy="32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doesn't make a closure</a:t>
            </a:r>
            <a:endParaRPr lang="en-US" dirty="0"/>
          </a:p>
          <a:p>
            <a:r>
              <a:rPr lang="en-US" dirty="0" smtClean="0"/>
              <a:t>The only way to make closure is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cache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another variable</a:t>
            </a:r>
          </a:p>
          <a:p>
            <a:r>
              <a:rPr lang="en-US" dirty="0" smtClean="0"/>
              <a:t>Then we can call functions without context</a:t>
            </a:r>
          </a:p>
          <a:p>
            <a:r>
              <a:rPr lang="en-US" dirty="0" smtClean="0"/>
              <a:t>Doesn't work for methods attached to the prototype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Constructors – caching </a:t>
            </a:r>
            <a:r>
              <a:rPr lang="en-US" dirty="0" smtClean="0">
                <a:latin typeface="Consolas" panose="020B0609020204030204" pitchFamily="49" charset="0"/>
              </a:rPr>
              <a:t>this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2036" y="3475386"/>
            <a:ext cx="1006157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var self = this;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self</a:t>
            </a:r>
            <a:r>
              <a:rPr lang="en-US" noProof="1" smtClean="0">
                <a:solidFill>
                  <a:srgbClr val="FBEEDC"/>
                </a:solidFill>
              </a:rPr>
              <a:t>._name = 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self</a:t>
            </a:r>
            <a:r>
              <a:rPr lang="en-US" noProof="1" smtClean="0">
                <a:solidFill>
                  <a:srgbClr val="FBEEDC"/>
                </a:solidFill>
              </a:rPr>
              <a:t>.getName = function getPersonName()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return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self</a:t>
            </a:r>
            <a:r>
              <a:rPr lang="en-US" noProof="1" smtClean="0">
                <a:solidFill>
                  <a:srgbClr val="FBEEDC"/>
                </a:solidFill>
              </a:rPr>
              <a:t>._name;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p = new Person("Peter");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getPersonName = p.getName;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console.log(getPersonName());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Logs: Peter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949521" y="3428654"/>
            <a:ext cx="2514600" cy="914402"/>
          </a:xfrm>
          <a:prstGeom prst="wedgeRoundRectCallout">
            <a:avLst>
              <a:gd name="adj1" fmla="val -93468"/>
              <a:gd name="adj2" fmla="val 132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closure (holding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JavaScript cannot limit function to be used only as constructors</a:t>
            </a:r>
          </a:p>
          <a:p>
            <a:pPr lvl="1"/>
            <a:r>
              <a:rPr lang="en-US" sz="3000" dirty="0" smtClean="0"/>
              <a:t>JavaScript was designed for simple UI purposes</a:t>
            </a:r>
          </a:p>
          <a:p>
            <a:r>
              <a:rPr lang="en-US" sz="3200" dirty="0" smtClean="0"/>
              <a:t>To </a:t>
            </a:r>
            <a:r>
              <a:rPr lang="en-US" sz="3200" dirty="0"/>
              <a:t>mark something as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contructor</a:t>
            </a:r>
            <a:r>
              <a:rPr lang="en-US" sz="3200" dirty="0" smtClean="0"/>
              <a:t>, name </a:t>
            </a:r>
            <a:r>
              <a:rPr lang="en-US" sz="3200" dirty="0"/>
              <a:t>it </a:t>
            </a:r>
            <a:r>
              <a:rPr lang="en-US" sz="3200" dirty="0" smtClean="0"/>
              <a:t>in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PascalCase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dirty="0" smtClean="0"/>
              <a:t>Convention: </a:t>
            </a:r>
            <a:r>
              <a:rPr lang="en-US" noProof="1" smtClean="0"/>
              <a:t>PascalCase-named</a:t>
            </a:r>
            <a:r>
              <a:rPr lang="en-US" dirty="0" smtClean="0"/>
              <a:t> </a:t>
            </a:r>
            <a:r>
              <a:rPr lang="en-US" dirty="0"/>
              <a:t>functions </a:t>
            </a:r>
            <a:r>
              <a:rPr lang="en-US" dirty="0" smtClean="0"/>
              <a:t>should be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Constructors – call without new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5836" y="3886200"/>
            <a:ext cx="1021397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sz="23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300" noProof="1" smtClean="0">
                <a:solidFill>
                  <a:srgbClr val="FBEEDC"/>
                </a:solidFill>
              </a:rPr>
              <a:t>this._name = name;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this.getName = function getPersonName()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return this._name;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 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var p = Person("Peter");</a:t>
            </a:r>
            <a:endParaRPr lang="en-US" sz="23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700160" y="5512904"/>
            <a:ext cx="4509052" cy="609600"/>
          </a:xfrm>
          <a:prstGeom prst="wedgeRoundRectCallout">
            <a:avLst>
              <a:gd name="adj1" fmla="val -64790"/>
              <a:gd name="adj2" fmla="val 62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What will be the value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148576"/>
            <a:ext cx="8938472" cy="1568497"/>
          </a:xfrm>
        </p:spPr>
        <p:txBody>
          <a:bodyPr/>
          <a:lstStyle/>
          <a:p>
            <a:r>
              <a:rPr lang="bg-BG" dirty="0" smtClean="0"/>
              <a:t> </a:t>
            </a:r>
            <a:r>
              <a:rPr lang="en-US" dirty="0" smtClean="0"/>
              <a:t>Invoking Function Constructors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printmediacentr.com/files/2011/05/Dont-Try-This-At-Home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84" y="1202939"/>
            <a:ext cx="6758728" cy="256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1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And How It Works in JavaScript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295400"/>
            <a:ext cx="5691928" cy="37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1370012" y="3348756"/>
            <a:ext cx="7924800" cy="1372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5212" y="2819400"/>
            <a:ext cx="10058400" cy="3302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function Person(name, age) {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noProof="1" smtClean="0">
                <a:solidFill>
                  <a:srgbClr val="FBEEDC"/>
                </a:solidFill>
              </a:rPr>
              <a:t>  if (!(this instanceof arguments.callee)) {</a:t>
            </a:r>
          </a:p>
          <a:p>
            <a:pPr>
              <a:lnSpc>
                <a:spcPct val="110000"/>
              </a:lnSpc>
            </a:pPr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return new arguments.callee(name, age);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6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  this._name = name;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  this._age = age;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Resig (jQuery) designed a simple way to check if the function is not used as constructor: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 Fix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71902" y="4842468"/>
            <a:ext cx="4648200" cy="1069833"/>
          </a:xfrm>
          <a:prstGeom prst="wedgeRoundRectCallout">
            <a:avLst>
              <a:gd name="adj1" fmla="val -46289"/>
              <a:gd name="adj2" fmla="val -992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not of type the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function,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 the function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John Resig Constructor Fix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www.robertnyman.com/images/0701/pro-javascript-techniqu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96" y="990600"/>
            <a:ext cx="3716904" cy="371690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1600200"/>
          </a:xfrm>
        </p:spPr>
        <p:txBody>
          <a:bodyPr/>
          <a:lstStyle/>
          <a:p>
            <a:r>
              <a:rPr lang="en-US" dirty="0" smtClean="0"/>
              <a:t>Function Constructors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with Modules</a:t>
            </a:r>
            <a:endParaRPr lang="en-US" dirty="0"/>
          </a:p>
        </p:txBody>
      </p:sp>
      <p:pic>
        <p:nvPicPr>
          <p:cNvPr id="5122" name="Picture 2" descr="http://www.aviyehuda.com/images/js_enc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219200"/>
            <a:ext cx="4320328" cy="324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81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803777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Function constructors can be put inside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module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Introduces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better abstraction </a:t>
            </a:r>
            <a:r>
              <a:rPr lang="en-US" sz="3000" dirty="0" smtClean="0"/>
              <a:t>of the code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Allows 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hide constants and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with Modules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180012" y="1349038"/>
            <a:ext cx="6400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Person = (function () {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var MAX_NAME_LENGTH = 50;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private const</a:t>
            </a:r>
          </a:p>
          <a:p>
            <a:pPr>
              <a:spcBef>
                <a:spcPts val="1800"/>
              </a:spcBef>
            </a:pPr>
            <a:r>
              <a:rPr lang="en-US" noProof="1" smtClean="0">
                <a:solidFill>
                  <a:srgbClr val="FBEEDC"/>
                </a:solidFill>
              </a:rPr>
              <a:t>  function Person(name) {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constructor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this._name = 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800"/>
              </a:spcBef>
            </a:pPr>
            <a:r>
              <a:rPr lang="en-US" noProof="1" smtClean="0">
                <a:solidFill>
                  <a:srgbClr val="FBEEDC"/>
                </a:solidFill>
              </a:rPr>
              <a:t>  Person.prototype.walk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public method </a:t>
            </a:r>
          </a:p>
          <a:p>
            <a:pPr>
              <a:spcBef>
                <a:spcPts val="600"/>
              </a:spcBef>
            </a:pPr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  function (distance) { … };</a:t>
            </a:r>
          </a:p>
          <a:p>
            <a:pPr>
              <a:spcBef>
                <a:spcPts val="1800"/>
              </a:spcBef>
            </a:pPr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function calcDistance(…) {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  …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function hidden in the module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}</a:t>
            </a:r>
          </a:p>
          <a:p>
            <a:pPr>
              <a:spcBef>
                <a:spcPts val="1800"/>
              </a:spcBef>
            </a:pPr>
            <a:r>
              <a:rPr lang="en-US" noProof="1" smtClean="0">
                <a:solidFill>
                  <a:srgbClr val="FBEEDC"/>
                </a:solidFill>
              </a:rPr>
              <a:t>  return Person;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}());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953000"/>
            <a:ext cx="11635528" cy="820600"/>
          </a:xfrm>
        </p:spPr>
        <p:txBody>
          <a:bodyPr/>
          <a:lstStyle/>
          <a:p>
            <a:r>
              <a:rPr lang="en-US" dirty="0" smtClean="0"/>
              <a:t>Function Constructors with Modules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598612" y="581359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aviyehuda.com/images/js_enc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08" y="1219200"/>
            <a:ext cx="449608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8612" y="4755799"/>
            <a:ext cx="8938472" cy="820600"/>
          </a:xfrm>
        </p:spPr>
        <p:txBody>
          <a:bodyPr/>
          <a:lstStyle/>
          <a:p>
            <a:r>
              <a:rPr lang="en-US" dirty="0" smtClean="0"/>
              <a:t>Hidden Functions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554884" y="5670199"/>
            <a:ext cx="11025928" cy="654401"/>
          </a:xfrm>
        </p:spPr>
        <p:txBody>
          <a:bodyPr/>
          <a:lstStyle/>
          <a:p>
            <a:r>
              <a:rPr lang="en-US" sz="3600" dirty="0" smtClean="0"/>
              <a:t>What to Do When We Want to Hide Something?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4" y="1066800"/>
            <a:ext cx="4167928" cy="33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function constructor is wrapped inside a module:</a:t>
            </a:r>
          </a:p>
          <a:p>
            <a:pPr lvl="1"/>
            <a:r>
              <a:rPr lang="en-US" dirty="0" smtClean="0"/>
              <a:t>The module can hold hidden functions</a:t>
            </a:r>
          </a:p>
          <a:p>
            <a:pPr lvl="1"/>
            <a:r>
              <a:rPr lang="en-US" dirty="0" smtClean="0"/>
              <a:t>The function constructor can use these hidden functions</a:t>
            </a:r>
          </a:p>
          <a:p>
            <a:r>
              <a:rPr lang="en-US" dirty="0" smtClean="0"/>
              <a:t>Yet, to use these functions as object methods, we should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apply(…)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call(…)</a:t>
            </a:r>
          </a:p>
          <a:p>
            <a:pPr lvl="1"/>
            <a:r>
              <a:rPr lang="en-US" dirty="0"/>
              <a:t>In order to pass correct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Functions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Functions: Example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62036" y="1143000"/>
            <a:ext cx="10061576" cy="53091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var Rect = (function () {</a:t>
            </a:r>
          </a:p>
          <a:p>
            <a:pPr>
              <a:spcBef>
                <a:spcPts val="6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function validatePosition() {</a:t>
            </a:r>
          </a:p>
          <a:p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    // …</a:t>
            </a:r>
          </a:p>
          <a:p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function Rect(x, y, width, height) {</a:t>
            </a:r>
          </a:p>
          <a:p>
            <a:pPr>
              <a:spcBef>
                <a:spcPts val="6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  var isPositionValid =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validatePosition.call(this)</a:t>
            </a:r>
            <a:r>
              <a:rPr lang="en-US" sz="2300" noProof="1" smtClean="0">
                <a:solidFill>
                  <a:srgbClr val="FBEEDC"/>
                </a:solidFill>
              </a:rPr>
              <a:t>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if (!isPositionValid)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throw new Error('Invalid Rect position');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}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Rect.prototype = { /* … */ };</a:t>
            </a:r>
          </a:p>
          <a:p>
            <a:pPr>
              <a:spcBef>
                <a:spcPts val="12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return Rect;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}());</a:t>
            </a:r>
            <a:endParaRPr lang="en-US" sz="2300" noProof="1">
              <a:solidFill>
                <a:srgbClr val="FBEEDC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008812" y="1600200"/>
            <a:ext cx="3733800" cy="1009468"/>
          </a:xfrm>
          <a:prstGeom prst="wedgeRoundRectCallout">
            <a:avLst>
              <a:gd name="adj1" fmla="val -69809"/>
              <a:gd name="adj2" fmla="val -307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is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exposed from the module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085012" y="4876800"/>
            <a:ext cx="3657600" cy="914400"/>
          </a:xfrm>
          <a:prstGeom prst="wedgeRoundRectCallout">
            <a:avLst>
              <a:gd name="adj1" fmla="val 1838"/>
              <a:gd name="adj2" fmla="val -17621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call()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invoke the function over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Functions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4" y="1326210"/>
            <a:ext cx="4015528" cy="32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800" dirty="0" smtClean="0"/>
              <a:t>Methods Attached to the Function Constructor</a:t>
            </a:r>
            <a:endParaRPr lang="en-GB" sz="38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7236" y="1273792"/>
            <a:ext cx="10671176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Rect = (function () {</a:t>
            </a:r>
          </a:p>
          <a:p>
            <a:pPr>
              <a:spcBef>
                <a:spcPts val="600"/>
              </a:spcBef>
            </a:pPr>
            <a:r>
              <a:rPr lang="bg-BG" sz="2200" noProof="1" smtClean="0">
                <a:solidFill>
                  <a:srgbClr val="FBEEDC"/>
                </a:solidFill>
              </a:rPr>
              <a:t>  </a:t>
            </a:r>
            <a:r>
              <a:rPr lang="en-US" sz="2200" noProof="1" smtClean="0">
                <a:solidFill>
                  <a:srgbClr val="FBEEDC"/>
                </a:solidFill>
              </a:rPr>
              <a:t>function Rect(width, height) {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    </a:t>
            </a:r>
            <a:r>
              <a:rPr lang="en-GB" sz="2200" noProof="1" smtClean="0">
                <a:solidFill>
                  <a:srgbClr val="FBEEDC"/>
                </a:solidFill>
              </a:rPr>
              <a:t>this.width = width;</a:t>
            </a:r>
          </a:p>
          <a:p>
            <a:pPr>
              <a:spcBef>
                <a:spcPts val="600"/>
              </a:spcBef>
            </a:pPr>
            <a:r>
              <a:rPr lang="en-GB" sz="2200" noProof="1" smtClean="0">
                <a:solidFill>
                  <a:srgbClr val="FBEEDC"/>
                </a:solidFill>
              </a:rPr>
              <a:t>    this.height = height;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Rect.prototype.calculateArea = function () { };</a:t>
            </a:r>
          </a:p>
          <a:p>
            <a:endParaRPr lang="en-US" sz="2200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 Rect.isSquare</a:t>
            </a:r>
            <a:r>
              <a:rPr lang="en-US" sz="2200" noProof="1" smtClean="0">
                <a:solidFill>
                  <a:srgbClr val="FBEEDC"/>
                </a:solidFill>
              </a:rPr>
              <a:t> = function(rect)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return rect.width === rect.height;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  <a:endParaRPr lang="en-US" sz="2200" noProof="1">
              <a:solidFill>
                <a:srgbClr val="FBEEDC"/>
              </a:solidFill>
            </a:endParaRPr>
          </a:p>
          <a:p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return Rect;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}());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182820" y="4112528"/>
            <a:ext cx="3886200" cy="1657064"/>
          </a:xfrm>
          <a:prstGeom prst="wedgeRoundRectCallout">
            <a:avLst>
              <a:gd name="adj1" fmla="val -71564"/>
              <a:gd name="adj2" fmla="val -298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Works as a static method. Invoked through the class, not through the instances.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not access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OOP means that the application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constructed as a set of objects</a:t>
            </a:r>
          </a:p>
          <a:p>
            <a:pPr lvl="1"/>
            <a:r>
              <a:rPr lang="en-US" dirty="0" smtClean="0"/>
              <a:t>Each object has its purpose</a:t>
            </a:r>
          </a:p>
          <a:p>
            <a:pPr lvl="1"/>
            <a:r>
              <a:rPr lang="en-US" dirty="0" smtClean="0"/>
              <a:t>Each object can hold other objects</a:t>
            </a:r>
          </a:p>
          <a:p>
            <a:r>
              <a:rPr lang="en-US" dirty="0" smtClean="0"/>
              <a:t>JavaScript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prototype-oriented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Uses prototypes to define its properties</a:t>
            </a:r>
          </a:p>
          <a:p>
            <a:pPr lvl="1"/>
            <a:r>
              <a:rPr lang="en-US" dirty="0" smtClean="0"/>
              <a:t>Does not have definition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/>
            <a:r>
              <a:rPr lang="en-US" dirty="0" smtClean="0"/>
              <a:t>ECMAScript 6 introduces classes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800600"/>
            <a:ext cx="10721128" cy="820600"/>
          </a:xfrm>
        </p:spPr>
        <p:txBody>
          <a:bodyPr/>
          <a:lstStyle/>
          <a:p>
            <a:r>
              <a:rPr lang="en-GB" dirty="0" smtClean="0"/>
              <a:t>Prototypal OOP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78768"/>
            <a:ext cx="10721128" cy="688256"/>
          </a:xfrm>
        </p:spPr>
        <p:txBody>
          <a:bodyPr/>
          <a:lstStyle/>
          <a:p>
            <a:r>
              <a:rPr lang="en-GB" dirty="0" smtClean="0"/>
              <a:t>Another Way to Work with Classes in JS</a:t>
            </a:r>
            <a:endParaRPr lang="en-GB" dirty="0"/>
          </a:p>
        </p:txBody>
      </p:sp>
      <p:pic>
        <p:nvPicPr>
          <p:cNvPr id="3074" name="Picture 2" descr="http://appsonmob.com/wp-content/uploads/2014/03/OOP-in-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84" y="1242274"/>
            <a:ext cx="3253528" cy="32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Prototypal OOP </a:t>
            </a:r>
            <a:r>
              <a:rPr lang="en-US" dirty="0"/>
              <a:t>uses the prototype nature of </a:t>
            </a:r>
            <a:r>
              <a:rPr lang="en-US" dirty="0" smtClean="0"/>
              <a:t>JS to </a:t>
            </a:r>
            <a:r>
              <a:rPr lang="en-US" dirty="0"/>
              <a:t>produce objects</a:t>
            </a:r>
          </a:p>
          <a:p>
            <a:pPr lvl="1"/>
            <a:r>
              <a:rPr lang="en-US" dirty="0"/>
              <a:t>Objects are created from objects, instead </a:t>
            </a:r>
            <a:r>
              <a:rPr lang="en-US" dirty="0" smtClean="0"/>
              <a:t>from </a:t>
            </a:r>
            <a:r>
              <a:rPr lang="en-US" dirty="0"/>
              <a:t>functions</a:t>
            </a:r>
          </a:p>
          <a:p>
            <a:pPr lvl="1"/>
            <a:r>
              <a:rPr lang="en-US" dirty="0" smtClean="0"/>
              <a:t>Simple approach: all </a:t>
            </a:r>
            <a:r>
              <a:rPr lang="en-US" dirty="0"/>
              <a:t>properties </a:t>
            </a:r>
            <a:r>
              <a:rPr lang="en-US" dirty="0" smtClean="0"/>
              <a:t>/ methods </a:t>
            </a:r>
            <a:r>
              <a:rPr lang="en-US" dirty="0"/>
              <a:t>are </a:t>
            </a:r>
            <a:r>
              <a:rPr lang="en-US" dirty="0" smtClean="0"/>
              <a:t>public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Prototypal OOP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2036" y="2999096"/>
            <a:ext cx="100615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GB" noProof="1" smtClean="0">
                <a:solidFill>
                  <a:srgbClr val="FBEEDC"/>
                </a:solidFill>
              </a:rPr>
              <a:t>var Person = {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  init: function(name) {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    this._name = name; </a:t>
            </a:r>
          </a:p>
          <a:p>
            <a:r>
              <a:rPr lang="en-GB" noProof="1">
                <a:solidFill>
                  <a:srgbClr val="FBEEDC"/>
                </a:solidFill>
              </a:rPr>
              <a:t> </a:t>
            </a:r>
            <a:r>
              <a:rPr lang="en-GB" noProof="1" smtClean="0">
                <a:solidFill>
                  <a:srgbClr val="FBEEDC"/>
                </a:solidFill>
              </a:rPr>
              <a:t>   return this;</a:t>
            </a:r>
            <a:endParaRPr lang="en-GB" noProof="1">
              <a:solidFill>
                <a:srgbClr val="FBEEDC"/>
              </a:solidFill>
            </a:endParaRPr>
          </a:p>
          <a:p>
            <a:r>
              <a:rPr lang="en-GB" noProof="1" smtClean="0">
                <a:solidFill>
                  <a:srgbClr val="FBEEDC"/>
                </a:solidFill>
              </a:rPr>
              <a:t>  },</a:t>
            </a:r>
            <a:endParaRPr lang="en-GB" noProof="1">
              <a:solidFill>
                <a:srgbClr val="FBEEDC"/>
              </a:solidFill>
            </a:endParaRPr>
          </a:p>
          <a:p>
            <a:r>
              <a:rPr lang="en-GB" noProof="1" smtClean="0">
                <a:solidFill>
                  <a:srgbClr val="FBEEDC"/>
                </a:solidFill>
              </a:rPr>
              <a:t>  introduce: function introduce() {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    return "Hello my name is: " + this._name;</a:t>
            </a:r>
            <a:endParaRPr lang="en-GB" noProof="1">
              <a:solidFill>
                <a:srgbClr val="FBEEDC"/>
              </a:solidFill>
            </a:endParaRPr>
          </a:p>
          <a:p>
            <a:r>
              <a:rPr lang="en-GB" noProof="1">
                <a:solidFill>
                  <a:srgbClr val="FBEEDC"/>
                </a:solidFill>
              </a:rPr>
              <a:t> </a:t>
            </a:r>
            <a:r>
              <a:rPr lang="en-GB" noProof="1" smtClean="0">
                <a:solidFill>
                  <a:srgbClr val="FBEEDC"/>
                </a:solidFill>
              </a:rPr>
              <a:t> }</a:t>
            </a:r>
            <a:endParaRPr lang="en-GB" noProof="1">
              <a:solidFill>
                <a:srgbClr val="FBEEDC"/>
              </a:solidFill>
            </a:endParaRPr>
          </a:p>
          <a:p>
            <a:r>
              <a:rPr lang="en-GB" noProof="1" smtClean="0">
                <a:solidFill>
                  <a:srgbClr val="FBEEDC"/>
                </a:solidFill>
              </a:rPr>
              <a:t>}</a:t>
            </a:r>
            <a:endParaRPr lang="en-GB" noProof="1">
              <a:solidFill>
                <a:srgbClr val="FBEEDC"/>
              </a:solidFill>
            </a:endParaRPr>
          </a:p>
          <a:p>
            <a:r>
              <a:rPr lang="en-GB" noProof="1" smtClean="0">
                <a:solidFill>
                  <a:srgbClr val="FBEEDC"/>
                </a:solidFill>
              </a:rPr>
              <a:t>var pesho = </a:t>
            </a:r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Object.create(Person).init('Peter');</a:t>
            </a:r>
            <a:endParaRPr lang="en-GB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noProof="1" smtClean="0">
                <a:solidFill>
                  <a:srgbClr val="FBEEDC"/>
                </a:solidFill>
              </a:rPr>
              <a:t>console.log(pesho.introduce()); </a:t>
            </a:r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// Name: Peter, Age: 69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685212" y="4994815"/>
            <a:ext cx="2743200" cy="974080"/>
          </a:xfrm>
          <a:prstGeom prst="wedgeRoundRectCallout">
            <a:avLst>
              <a:gd name="adj1" fmla="val -74925"/>
              <a:gd name="adj2" fmla="val 4530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an object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29468" y="3229445"/>
            <a:ext cx="3407392" cy="927609"/>
          </a:xfrm>
          <a:prstGeom prst="wedgeRoundRectCallout">
            <a:avLst>
              <a:gd name="adj1" fmla="val -72636"/>
              <a:gd name="adj2" fmla="val -197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init()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works as a constructor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GB" dirty="0" smtClean="0"/>
              <a:t>Prototypal OOP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2" descr="http://appsonmob.com/wp-content/uploads/2014/03/OOP-in-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84" y="1298490"/>
            <a:ext cx="3253528" cy="32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Classical OOP in JavaScript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Prototypal OOP in JavaScript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Difference between </a:t>
            </a:r>
            <a:br>
              <a:rPr lang="en-GB" dirty="0" smtClean="0"/>
            </a:br>
            <a:r>
              <a:rPr lang="en-GB" dirty="0" smtClean="0"/>
              <a:t>Classical and Prototypal Model</a:t>
            </a:r>
            <a:endParaRPr lang="en-GB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509836" y="1828800"/>
            <a:ext cx="7165976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function Person(name) {</a:t>
            </a:r>
          </a:p>
          <a:p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  this._name = name;</a:t>
            </a:r>
            <a:endParaRPr lang="en-GB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var pesho = new Person("Peter");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09836" y="4114800"/>
            <a:ext cx="71659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var PersonPrototype = {</a:t>
            </a:r>
          </a:p>
          <a:p>
            <a:r>
              <a:rPr lang="en-GB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 init: function personConstructor(name) {</a:t>
            </a:r>
          </a:p>
          <a:p>
            <a:r>
              <a:rPr lang="en-GB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     this._name = name;</a:t>
            </a:r>
          </a:p>
          <a:p>
            <a:r>
              <a:rPr lang="en-GB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 }</a:t>
            </a:r>
          </a:p>
          <a:p>
            <a:r>
              <a:rPr lang="en-GB" noProof="1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var pesho = Object.create(PersonPrototype);</a:t>
            </a:r>
          </a:p>
          <a:p>
            <a:r>
              <a:rPr lang="en-GB" noProof="1" smtClean="0">
                <a:solidFill>
                  <a:srgbClr val="FBEEDC"/>
                </a:solidFill>
              </a:rPr>
              <a:t>pesho.init("Peter");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684" y="5427800"/>
            <a:ext cx="10263928" cy="896800"/>
          </a:xfrm>
        </p:spPr>
        <p:txBody>
          <a:bodyPr/>
          <a:lstStyle/>
          <a:p>
            <a:r>
              <a:rPr lang="en-US" dirty="0" smtClean="0"/>
              <a:t>OOP Frameworks for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84" y="1497436"/>
            <a:ext cx="7063528" cy="35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OOP Frameworks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OOP is a primary design paradigm in most programming languages</a:t>
            </a:r>
          </a:p>
          <a:p>
            <a:pPr lvl="1"/>
            <a:r>
              <a:rPr lang="en-US" dirty="0" smtClean="0"/>
              <a:t>Yet, OOP in JavaScript is not that perfect</a:t>
            </a:r>
          </a:p>
          <a:p>
            <a:pPr lvl="1"/>
            <a:r>
              <a:rPr lang="en-US" noProof="1" smtClean="0"/>
              <a:t>CofeeScript</a:t>
            </a:r>
            <a:r>
              <a:rPr lang="en-US" dirty="0" smtClean="0"/>
              <a:t> and </a:t>
            </a:r>
            <a:r>
              <a:rPr lang="en-US" noProof="1" smtClean="0"/>
              <a:t>TypeScript</a:t>
            </a:r>
            <a:r>
              <a:rPr lang="en-US" dirty="0" smtClean="0"/>
              <a:t> have better OOP</a:t>
            </a:r>
          </a:p>
          <a:p>
            <a:r>
              <a:rPr lang="en-US" dirty="0" smtClean="0"/>
              <a:t>And that is why every framework has its own way of doing OOP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YUI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Prototype.js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Backbone.js</a:t>
            </a:r>
            <a:r>
              <a:rPr lang="en-US" dirty="0" smtClean="0"/>
              <a:t>, etc…</a:t>
            </a:r>
          </a:p>
          <a:p>
            <a:r>
              <a:rPr lang="en-US" dirty="0" smtClean="0"/>
              <a:t>If none of these </a:t>
            </a:r>
            <a:r>
              <a:rPr lang="en-US" dirty="0" smtClean="0"/>
              <a:t>does the job well (</a:t>
            </a:r>
            <a:r>
              <a:rPr lang="en-US" dirty="0" smtClean="0"/>
              <a:t>for example, it is too heavy</a:t>
            </a:r>
            <a:r>
              <a:rPr lang="en-US" dirty="0" smtClean="0"/>
              <a:t>), </a:t>
            </a:r>
            <a:r>
              <a:rPr lang="en-US" dirty="0" smtClean="0"/>
              <a:t>you can use </a:t>
            </a:r>
            <a:r>
              <a:rPr lang="en-US" dirty="0" smtClean="0"/>
              <a:t>a </a:t>
            </a:r>
            <a:r>
              <a:rPr lang="en-US" dirty="0" smtClean="0"/>
              <a:t>simple implementation by John </a:t>
            </a:r>
            <a:r>
              <a:rPr lang="en-US" dirty="0" err="1" smtClean="0"/>
              <a:t>Resig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>
                <a:hlinkClick r:id="rId2"/>
              </a:rPr>
              <a:t>http://ejohn.org/blog/simple-javascript-inheritance/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smtClean="0"/>
              <a:t>Resig's </a:t>
            </a:r>
            <a:r>
              <a:rPr lang="en-US" dirty="0"/>
              <a:t>Simple Inheritance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68413" y="1873508"/>
            <a:ext cx="7620000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var Shape =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Class.extend</a:t>
            </a:r>
            <a:r>
              <a:rPr lang="en-US" sz="2300" noProof="1" smtClean="0">
                <a:solidFill>
                  <a:srgbClr val="FBEEDC"/>
                </a:solidFill>
              </a:rPr>
              <a:t>({</a:t>
            </a:r>
          </a:p>
          <a:p>
            <a:pPr>
              <a:spcBef>
                <a:spcPts val="6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sz="2300" noProof="1" smtClean="0">
                <a:solidFill>
                  <a:srgbClr val="FBEEDC"/>
                </a:solidFill>
              </a:rPr>
              <a:t>: function(x, y)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this._x = x;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this._y = y;</a:t>
            </a:r>
          </a:p>
          <a:p>
            <a:pPr>
              <a:spcAft>
                <a:spcPts val="600"/>
              </a:spcAft>
            </a:pPr>
            <a:r>
              <a:rPr lang="en-US" sz="2300" noProof="1" smtClean="0">
                <a:solidFill>
                  <a:srgbClr val="FBEEDC"/>
                </a:solidFill>
              </a:rPr>
              <a:t>  },</a:t>
            </a:r>
          </a:p>
          <a:p>
            <a:pPr>
              <a:spcBef>
                <a:spcPts val="600"/>
              </a:spcBef>
            </a:pPr>
            <a:r>
              <a:rPr lang="en-US" sz="2300" noProof="1" smtClean="0">
                <a:solidFill>
                  <a:srgbClr val="FBEEDC"/>
                </a:solidFill>
              </a:rPr>
              <a:t>  serialize: function()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return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x: this._x, 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y: this._y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};</a:t>
            </a:r>
          </a:p>
          <a:p>
            <a:pPr>
              <a:spcAft>
                <a:spcPts val="600"/>
              </a:spcAft>
            </a:pPr>
            <a:r>
              <a:rPr lang="en-US" sz="2300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});</a:t>
            </a:r>
            <a:endParaRPr lang="en-US" sz="23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541922" y="2013727"/>
            <a:ext cx="2052432" cy="496348"/>
          </a:xfrm>
          <a:prstGeom prst="wedgeRoundRectCallout">
            <a:avLst>
              <a:gd name="adj1" fmla="val -90970"/>
              <a:gd name="adj2" fmla="val -230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a class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80212" y="2667000"/>
            <a:ext cx="3657890" cy="633109"/>
          </a:xfrm>
          <a:prstGeom prst="wedgeRoundRectCallout">
            <a:avLst>
              <a:gd name="adj1" fmla="val -69554"/>
              <a:gd name="adj2" fmla="val -652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init()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is</a:t>
            </a:r>
            <a:r>
              <a:rPr lang="en-GB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required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9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Resig Simple Inheritance</a:t>
            </a:r>
            <a:endParaRPr lang="en-GB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46412" y="1199376"/>
            <a:ext cx="762000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</a:t>
            </a:r>
            <a:r>
              <a:rPr lang="en-US" dirty="0" smtClean="0">
                <a:solidFill>
                  <a:srgbClr val="FBEEDC"/>
                </a:solidFill>
              </a:rPr>
              <a:t> </a:t>
            </a:r>
            <a:r>
              <a:rPr lang="en-US" dirty="0">
                <a:solidFill>
                  <a:srgbClr val="FBEEDC"/>
                </a:solidFill>
              </a:rPr>
              <a:t>Rect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Shape.extend</a:t>
            </a:r>
            <a:r>
              <a:rPr lang="en-US" dirty="0">
                <a:solidFill>
                  <a:srgbClr val="FBEEDC"/>
                </a:solidFill>
              </a:rPr>
              <a:t>({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rgbClr val="FBEEDC"/>
                </a:solidFill>
              </a:rPr>
              <a:t>: function(x, y, w, h</a:t>
            </a:r>
            <a:r>
              <a:rPr lang="en-US" dirty="0" smtClean="0">
                <a:solidFill>
                  <a:srgbClr val="FBEEDC"/>
                </a:solidFill>
              </a:rPr>
              <a:t>) {</a:t>
            </a:r>
            <a:endParaRPr lang="en-US" dirty="0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FBEEDC"/>
                </a:solidFill>
              </a:rPr>
              <a:t>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this._super(x, y);</a:t>
            </a:r>
          </a:p>
          <a:p>
            <a:r>
              <a:rPr lang="en-US" dirty="0">
                <a:solidFill>
                  <a:srgbClr val="FBEEDC"/>
                </a:solidFill>
              </a:rPr>
              <a:t>    this._width = w;</a:t>
            </a:r>
          </a:p>
          <a:p>
            <a:r>
              <a:rPr lang="en-US" dirty="0">
                <a:solidFill>
                  <a:srgbClr val="FBEEDC"/>
                </a:solidFill>
              </a:rPr>
              <a:t>    this._height = h;</a:t>
            </a:r>
          </a:p>
          <a:p>
            <a:r>
              <a:rPr lang="en-US" dirty="0">
                <a:solidFill>
                  <a:srgbClr val="FBEEDC"/>
                </a:solidFill>
              </a:rPr>
              <a:t>  },</a:t>
            </a:r>
          </a:p>
          <a:p>
            <a:r>
              <a:rPr lang="en-US" dirty="0">
                <a:solidFill>
                  <a:srgbClr val="FBEEDC"/>
                </a:solidFill>
              </a:rPr>
              <a:t>  serialize: function</a:t>
            </a:r>
            <a:r>
              <a:rPr lang="en-US" dirty="0" smtClean="0">
                <a:solidFill>
                  <a:srgbClr val="FBEEDC"/>
                </a:solidFill>
              </a:rPr>
              <a:t>() {</a:t>
            </a:r>
            <a:endParaRPr lang="en-US" dirty="0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FBEEDC"/>
                </a:solidFill>
              </a:rPr>
              <a:t>    var res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this._super()</a:t>
            </a:r>
            <a:r>
              <a:rPr lang="en-US" dirty="0">
                <a:solidFill>
                  <a:srgbClr val="FBEEDC"/>
                </a:solidFill>
              </a:rPr>
              <a:t>;</a:t>
            </a:r>
            <a:endParaRPr lang="bg-BG" dirty="0">
              <a:solidFill>
                <a:srgbClr val="FBEEDC"/>
              </a:solidFill>
            </a:endParaRPr>
          </a:p>
          <a:p>
            <a:r>
              <a:rPr lang="bg-BG" dirty="0">
                <a:solidFill>
                  <a:srgbClr val="FBEEDC"/>
                </a:solidFill>
              </a:rPr>
              <a:t>    </a:t>
            </a:r>
            <a:r>
              <a:rPr lang="en-US" dirty="0">
                <a:solidFill>
                  <a:srgbClr val="FBEEDC"/>
                </a:solidFill>
              </a:rPr>
              <a:t>res.width = this._width;</a:t>
            </a:r>
          </a:p>
          <a:p>
            <a:r>
              <a:rPr lang="en-US" dirty="0">
                <a:solidFill>
                  <a:srgbClr val="FBEEDC"/>
                </a:solidFill>
              </a:rPr>
              <a:t>    res.height = this._height;</a:t>
            </a:r>
          </a:p>
          <a:p>
            <a:r>
              <a:rPr lang="en-US" dirty="0">
                <a:solidFill>
                  <a:srgbClr val="FBEEDC"/>
                </a:solidFill>
              </a:rPr>
              <a:t>    return res;</a:t>
            </a:r>
          </a:p>
          <a:p>
            <a:r>
              <a:rPr lang="en-US" dirty="0">
                <a:solidFill>
                  <a:srgbClr val="FBEEDC"/>
                </a:solidFill>
              </a:rPr>
              <a:t>  }</a:t>
            </a:r>
          </a:p>
          <a:p>
            <a:r>
              <a:rPr lang="en-US" dirty="0">
                <a:solidFill>
                  <a:srgbClr val="FBEEDC"/>
                </a:solidFill>
              </a:rPr>
              <a:t>});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817812" y="2039461"/>
            <a:ext cx="3352800" cy="405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42500" y="4017580"/>
            <a:ext cx="4166312" cy="484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587764" y="2052599"/>
            <a:ext cx="2572544" cy="713189"/>
          </a:xfrm>
          <a:prstGeom prst="wedgeRoundRectCallout">
            <a:avLst>
              <a:gd name="adj1" fmla="val -94717"/>
              <a:gd name="adj2" fmla="val -241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Calling the parent constructor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16364" y="4051229"/>
            <a:ext cx="2545248" cy="811923"/>
          </a:xfrm>
          <a:prstGeom prst="wedgeRoundRectCallout">
            <a:avLst>
              <a:gd name="adj1" fmla="val -74240"/>
              <a:gd name="adj2" fmla="val -262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Calling the parent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serialize()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87764" y="1044136"/>
            <a:ext cx="2052432" cy="496348"/>
          </a:xfrm>
          <a:prstGeom prst="wedgeRoundRectCallout">
            <a:avLst>
              <a:gd name="adj1" fmla="val -100188"/>
              <a:gd name="adj2" fmla="val 320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Inherit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914400"/>
          </a:xfrm>
        </p:spPr>
        <p:txBody>
          <a:bodyPr/>
          <a:lstStyle/>
          <a:p>
            <a:r>
              <a:rPr lang="en-US" dirty="0" smtClean="0"/>
              <a:t>John Resig's Simple Inheritance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78684" y="5791200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83" y="1143000"/>
            <a:ext cx="3253530" cy="32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OOP in JavaScript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420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No such things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</a:p>
          <a:p>
            <a:r>
              <a:rPr lang="en-US" dirty="0" smtClean="0"/>
              <a:t>JavaScript is also highly expressive language</a:t>
            </a:r>
          </a:p>
          <a:p>
            <a:pPr lvl="1"/>
            <a:r>
              <a:rPr lang="en-US" dirty="0" smtClean="0"/>
              <a:t>Most things can be achieved in many ways</a:t>
            </a:r>
          </a:p>
          <a:p>
            <a:r>
              <a:rPr lang="en-US" dirty="0" smtClean="0"/>
              <a:t>That is why JavaScript has many ways to support OOP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Classical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</a:t>
            </a:r>
            <a:r>
              <a:rPr lang="en-US" dirty="0"/>
              <a:t>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Prototypal</a:t>
            </a:r>
          </a:p>
          <a:p>
            <a:pPr lvl="1"/>
            <a:r>
              <a:rPr lang="en-US" dirty="0" smtClean="0"/>
              <a:t>Each has its advantages and drawbacks</a:t>
            </a:r>
          </a:p>
          <a:p>
            <a:pPr lvl="1"/>
            <a:r>
              <a:rPr lang="en-US" dirty="0" smtClean="0"/>
              <a:t>Usage depends on the case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in JavaScript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>
                <a:hlinkClick r:id="rId5"/>
              </a:rPr>
              <a:t>JavaScript 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Classical OOP in JavaScript</a:t>
            </a:r>
            <a:endParaRPr lang="en-US" dirty="0"/>
          </a:p>
        </p:txBody>
      </p:sp>
      <p:pic>
        <p:nvPicPr>
          <p:cNvPr id="1026" name="Picture 2" descr="http://appsonmob.com/wp-content/uploads/2014/03/26-12_oop_in_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84" y="1615441"/>
            <a:ext cx="5996728" cy="32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to create objects</a:t>
            </a:r>
          </a:p>
          <a:p>
            <a:pPr lvl="1"/>
            <a:r>
              <a:rPr lang="en-US" dirty="0" smtClean="0"/>
              <a:t>It has no definition for class or constructor</a:t>
            </a:r>
            <a:endParaRPr lang="en-GB" dirty="0" smtClean="0"/>
          </a:p>
          <a:p>
            <a:r>
              <a:rPr lang="en-US" dirty="0" smtClean="0"/>
              <a:t>Functions play the role of object 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Create/initiate objects </a:t>
            </a:r>
            <a:r>
              <a:rPr lang="en-US" dirty="0" smtClean="0"/>
              <a:t>is done by calling the function with 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" keyword</a:t>
            </a:r>
          </a:p>
          <a:p>
            <a:pPr lvl="1"/>
            <a:r>
              <a:rPr lang="en-GB" dirty="0"/>
              <a:t>There is no need to explicitly define a constructor </a:t>
            </a:r>
            <a:r>
              <a:rPr lang="en-GB" dirty="0" smtClean="0"/>
              <a:t>method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OOP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2036" y="5334000"/>
            <a:ext cx="100615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Person() {}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gosho = new Person();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instance of Person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6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using a function as an object constructor it is executed when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 smtClean="0"/>
              <a:t>Each of the instances is independent</a:t>
            </a:r>
          </a:p>
          <a:p>
            <a:pPr lvl="1"/>
            <a:r>
              <a:rPr lang="en-US" dirty="0" smtClean="0"/>
              <a:t>They have their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own state and behavior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Objects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2036" y="2487811"/>
            <a:ext cx="10061576" cy="2769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Person() {}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gosho = new Person();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instance of Person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maria = new Person();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another instance of Person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gosho.name = "George";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maria.name = "Maria";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console.log(gosho.name);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George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console.log(maria.name);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Maria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 constructors can take parameters to give </a:t>
            </a:r>
            <a:r>
              <a:rPr lang="en-US" dirty="0" smtClean="0"/>
              <a:t>different state to instances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Just a regular function with parameters, invoked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 with parameters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09636" y="3185279"/>
            <a:ext cx="1036637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Person(name, age){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</a:t>
            </a:r>
            <a:r>
              <a:rPr lang="en-US" sz="2400" noProof="1" smtClean="0">
                <a:solidFill>
                  <a:srgbClr val="FBEEDC"/>
                </a:solidFill>
              </a:rPr>
              <a:t> console.log("Name: " + name + ", Age: " + age);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gosho = new Person("Georgi", 23);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Name: Georgi, Age: 23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maria = new Person("Maria", 18);</a:t>
            </a:r>
          </a:p>
          <a:p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Name: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Maria,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Age: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2293</Words>
  <Application>Microsoft Office PowerPoint</Application>
  <PresentationFormat>Custom</PresentationFormat>
  <Paragraphs>433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1_SoftUni 16x9</vt:lpstr>
      <vt:lpstr>Simulating OOP in JavaScript</vt:lpstr>
      <vt:lpstr>Table of Contents</vt:lpstr>
      <vt:lpstr>Object-Oriented Programming</vt:lpstr>
      <vt:lpstr>Object-Oriented Programming</vt:lpstr>
      <vt:lpstr>OOP in JavaScript</vt:lpstr>
      <vt:lpstr>Classical OOP in JavaScript</vt:lpstr>
      <vt:lpstr>Classical OOP</vt:lpstr>
      <vt:lpstr>Creating Objects</vt:lpstr>
      <vt:lpstr>Function Constructor with parameters</vt:lpstr>
      <vt:lpstr>Function Constructors</vt:lpstr>
      <vt:lpstr>The new keyword</vt:lpstr>
      <vt:lpstr>The new keyword</vt:lpstr>
      <vt:lpstr>The new keyword</vt:lpstr>
      <vt:lpstr>Object Members</vt:lpstr>
      <vt:lpstr>Object Members – Properties</vt:lpstr>
      <vt:lpstr>Object Members – Methods</vt:lpstr>
      <vt:lpstr>Object Members</vt:lpstr>
      <vt:lpstr>Attaching Methods to the Prototype</vt:lpstr>
      <vt:lpstr>Attaching Methods</vt:lpstr>
      <vt:lpstr>Better Method Attachment</vt:lpstr>
      <vt:lpstr>Attaching Methods to the Prototype</vt:lpstr>
      <vt:lpstr>Pros and Cons when Attaching Methods</vt:lpstr>
      <vt:lpstr>The this Object</vt:lpstr>
      <vt:lpstr>The this Object</vt:lpstr>
      <vt:lpstr>this in Function Scope</vt:lpstr>
      <vt:lpstr>The this Function Object</vt:lpstr>
      <vt:lpstr>Function Constructors – caching this</vt:lpstr>
      <vt:lpstr>Function Constructors – call without new</vt:lpstr>
      <vt:lpstr> Invoking Function Constructors Without new</vt:lpstr>
      <vt:lpstr>Function Constructor Fix</vt:lpstr>
      <vt:lpstr>John Resig Constructor Fix</vt:lpstr>
      <vt:lpstr>Function Constructors with Modules</vt:lpstr>
      <vt:lpstr>Constructors with Modules</vt:lpstr>
      <vt:lpstr>Function Constructors with Modules</vt:lpstr>
      <vt:lpstr>Hidden Functions</vt:lpstr>
      <vt:lpstr>Hidden Functions</vt:lpstr>
      <vt:lpstr>Hidden Functions: Example</vt:lpstr>
      <vt:lpstr>Hidden Functions</vt:lpstr>
      <vt:lpstr>Methods Attached to the Function Constructor</vt:lpstr>
      <vt:lpstr>Prototypal OOP</vt:lpstr>
      <vt:lpstr>Prototypal OOP</vt:lpstr>
      <vt:lpstr>Prototypal OOP</vt:lpstr>
      <vt:lpstr>Difference between  Classical and Prototypal Model</vt:lpstr>
      <vt:lpstr>OOP Frameworks for JavaScript</vt:lpstr>
      <vt:lpstr>JS OOP Frameworks</vt:lpstr>
      <vt:lpstr>John Resig's Simple Inheritance</vt:lpstr>
      <vt:lpstr>John Resig Simple Inheritance</vt:lpstr>
      <vt:lpstr>John Resig's Simple Inheritance</vt:lpstr>
      <vt:lpstr>Simulating OOP in JavaScript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OOP in JavaScript</dc:title>
  <dc:subject>Software Development Course</dc:subject>
  <dc:creator/>
  <cp:keywords>JavaScript, JS, OOP, programming, SoftUni, Software University, programming, software development, software engineering, course, object-oriented programming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2016-02-08T15:33:43Z</dcterms:modified>
  <cp:category>JavaScript, JS, 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